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0" r:id="rId2"/>
    <p:sldId id="264" r:id="rId3"/>
    <p:sldId id="261" r:id="rId4"/>
    <p:sldId id="262" r:id="rId5"/>
    <p:sldId id="263" r:id="rId6"/>
  </p:sldIdLst>
  <p:sldSz cx="18288000" cy="10287000"/>
  <p:notesSz cx="6858000" cy="9144000"/>
  <p:embeddedFontLst>
    <p:embeddedFont>
      <p:font typeface="Lato 1 Bold" panose="020B0604020202020204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11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9319444"/>
            <a:ext cx="3086100" cy="45719"/>
            <a:chOff x="0" y="0"/>
            <a:chExt cx="812800" cy="71076"/>
          </a:xfrm>
          <a:solidFill>
            <a:schemeClr val="bg1"/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71076"/>
            </a:xfrm>
            <a:custGeom>
              <a:avLst/>
              <a:gdLst/>
              <a:ahLst/>
              <a:cxnLst/>
              <a:rect l="l" t="t" r="r" b="b"/>
              <a:pathLst>
                <a:path w="812800" h="71076">
                  <a:moveTo>
                    <a:pt x="0" y="0"/>
                  </a:moveTo>
                  <a:lnTo>
                    <a:pt x="812800" y="0"/>
                  </a:lnTo>
                  <a:lnTo>
                    <a:pt x="812800" y="71076"/>
                  </a:lnTo>
                  <a:lnTo>
                    <a:pt x="0" y="71076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>
            <a:off x="1028700" y="9811545"/>
            <a:ext cx="16230600" cy="0"/>
          </a:xfrm>
          <a:prstGeom prst="line">
            <a:avLst/>
          </a:prstGeom>
          <a:ln w="19050" cap="flat">
            <a:solidFill>
              <a:schemeClr val="bg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 dirty="0"/>
          </a:p>
        </p:txBody>
      </p:sp>
      <p:sp>
        <p:nvSpPr>
          <p:cNvPr id="21" name="Freeform 21"/>
          <p:cNvSpPr/>
          <p:nvPr/>
        </p:nvSpPr>
        <p:spPr>
          <a:xfrm>
            <a:off x="3599295" y="3995114"/>
            <a:ext cx="1499763" cy="1790762"/>
          </a:xfrm>
          <a:custGeom>
            <a:avLst/>
            <a:gdLst/>
            <a:ahLst/>
            <a:cxnLst/>
            <a:rect l="l" t="t" r="r" b="b"/>
            <a:pathLst>
              <a:path w="1499763" h="1790762">
                <a:moveTo>
                  <a:pt x="0" y="0"/>
                </a:moveTo>
                <a:lnTo>
                  <a:pt x="1499764" y="0"/>
                </a:lnTo>
                <a:lnTo>
                  <a:pt x="1499764" y="1790762"/>
                </a:lnTo>
                <a:lnTo>
                  <a:pt x="0" y="179076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1480A8CA-2159-42BB-B9FF-06B787B3670E}"/>
              </a:ext>
            </a:extLst>
          </p:cNvPr>
          <p:cNvGrpSpPr/>
          <p:nvPr/>
        </p:nvGrpSpPr>
        <p:grpSpPr>
          <a:xfrm>
            <a:off x="0" y="0"/>
            <a:ext cx="18288000" cy="5143500"/>
            <a:chOff x="0" y="0"/>
            <a:chExt cx="24384000" cy="6858000"/>
          </a:xfrm>
        </p:grpSpPr>
        <p:pic>
          <p:nvPicPr>
            <p:cNvPr id="7" name="Picture 7">
              <a:extLst>
                <a:ext uri="{FF2B5EF4-FFF2-40B4-BE49-F238E27FC236}">
                  <a16:creationId xmlns:a16="http://schemas.microsoft.com/office/drawing/2014/main" id="{4B62287E-13E5-AFA3-6805-B0D84947579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t="22200" b="22200"/>
            <a:stretch>
              <a:fillRect/>
            </a:stretch>
          </p:blipFill>
          <p:spPr>
            <a:xfrm>
              <a:off x="0" y="0"/>
              <a:ext cx="24384000" cy="6858000"/>
            </a:xfrm>
            <a:prstGeom prst="rect">
              <a:avLst/>
            </a:prstGeom>
          </p:spPr>
        </p:pic>
      </p:grpSp>
      <p:sp>
        <p:nvSpPr>
          <p:cNvPr id="8" name="TextBox 15">
            <a:extLst>
              <a:ext uri="{FF2B5EF4-FFF2-40B4-BE49-F238E27FC236}">
                <a16:creationId xmlns:a16="http://schemas.microsoft.com/office/drawing/2014/main" id="{57E1FB8E-4856-FDDF-EEB0-F0A5F72B045C}"/>
              </a:ext>
            </a:extLst>
          </p:cNvPr>
          <p:cNvSpPr txBox="1"/>
          <p:nvPr/>
        </p:nvSpPr>
        <p:spPr>
          <a:xfrm>
            <a:off x="2944041" y="4122950"/>
            <a:ext cx="12399917" cy="11458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 b="1" dirty="0">
                <a:solidFill>
                  <a:srgbClr val="450884"/>
                </a:solidFill>
                <a:latin typeface="Lato 1 Ultra-Bold"/>
              </a:rPr>
              <a:t>VISION &amp; MISSION</a:t>
            </a:r>
          </a:p>
        </p:txBody>
      </p:sp>
      <p:sp>
        <p:nvSpPr>
          <p:cNvPr id="9" name="TextBox 16">
            <a:extLst>
              <a:ext uri="{FF2B5EF4-FFF2-40B4-BE49-F238E27FC236}">
                <a16:creationId xmlns:a16="http://schemas.microsoft.com/office/drawing/2014/main" id="{16408894-EC69-7FA6-7098-7318D68C2CC0}"/>
              </a:ext>
            </a:extLst>
          </p:cNvPr>
          <p:cNvSpPr txBox="1"/>
          <p:nvPr/>
        </p:nvSpPr>
        <p:spPr>
          <a:xfrm>
            <a:off x="1028700" y="6735678"/>
            <a:ext cx="7183984" cy="1844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900"/>
              </a:lnSpc>
            </a:pPr>
            <a:r>
              <a:rPr lang="en-US" sz="3500" dirty="0">
                <a:solidFill>
                  <a:schemeClr val="bg1"/>
                </a:solidFill>
                <a:latin typeface="Lato 1 Bold" panose="020B0604020202020204" charset="0"/>
                <a:ea typeface="Lato 1 Bold" panose="020B0604020202020204" charset="0"/>
                <a:cs typeface="Lato 1 Bold" panose="020B0604020202020204" charset="0"/>
              </a:rPr>
              <a:t>A Scotland where women and girls have equal opportunities to thrive in all areas of sport.</a:t>
            </a:r>
          </a:p>
        </p:txBody>
      </p:sp>
      <p:sp>
        <p:nvSpPr>
          <p:cNvPr id="10" name="TextBox 17">
            <a:extLst>
              <a:ext uri="{FF2B5EF4-FFF2-40B4-BE49-F238E27FC236}">
                <a16:creationId xmlns:a16="http://schemas.microsoft.com/office/drawing/2014/main" id="{AA97B72F-5AAE-14E7-EEFD-B8FE7DAEF092}"/>
              </a:ext>
            </a:extLst>
          </p:cNvPr>
          <p:cNvSpPr txBox="1"/>
          <p:nvPr/>
        </p:nvSpPr>
        <p:spPr>
          <a:xfrm>
            <a:off x="1028700" y="6043342"/>
            <a:ext cx="4605843" cy="4859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200"/>
              </a:lnSpc>
            </a:pPr>
            <a:r>
              <a:rPr lang="en-US" sz="3000" dirty="0">
                <a:solidFill>
                  <a:schemeClr val="bg1"/>
                </a:solidFill>
                <a:latin typeface="Lato 1 Bold" panose="020B0604020202020204" charset="0"/>
                <a:ea typeface="Lato 1 Bold" panose="020B0604020202020204" charset="0"/>
                <a:cs typeface="Lato 1 Bold" panose="020B0604020202020204" charset="0"/>
              </a:rPr>
              <a:t>VISION</a:t>
            </a: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BAFD91FC-F865-3D88-85CE-BF4F3BBB4881}"/>
              </a:ext>
            </a:extLst>
          </p:cNvPr>
          <p:cNvSpPr txBox="1"/>
          <p:nvPr/>
        </p:nvSpPr>
        <p:spPr>
          <a:xfrm>
            <a:off x="10180715" y="6782719"/>
            <a:ext cx="7078585" cy="2463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900"/>
              </a:lnSpc>
            </a:pPr>
            <a:r>
              <a:rPr lang="en-US" sz="3500" dirty="0">
                <a:solidFill>
                  <a:schemeClr val="bg1"/>
                </a:solidFill>
                <a:latin typeface="Lato 1 Bold" panose="020B0604020202020204" charset="0"/>
                <a:ea typeface="Lato 1 Bold" panose="020B0604020202020204" charset="0"/>
                <a:cs typeface="Lato 1 Bold" panose="020B0604020202020204" charset="0"/>
              </a:rPr>
              <a:t>We will advocate for change, elevate voices and enable growth for Scottish women and girls in sport.</a:t>
            </a:r>
          </a:p>
        </p:txBody>
      </p:sp>
      <p:sp>
        <p:nvSpPr>
          <p:cNvPr id="24" name="TextBox 19">
            <a:extLst>
              <a:ext uri="{FF2B5EF4-FFF2-40B4-BE49-F238E27FC236}">
                <a16:creationId xmlns:a16="http://schemas.microsoft.com/office/drawing/2014/main" id="{2F985B35-279C-10C5-1280-F74418219393}"/>
              </a:ext>
            </a:extLst>
          </p:cNvPr>
          <p:cNvSpPr txBox="1"/>
          <p:nvPr/>
        </p:nvSpPr>
        <p:spPr>
          <a:xfrm>
            <a:off x="10180715" y="6042113"/>
            <a:ext cx="4605843" cy="4859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200"/>
              </a:lnSpc>
            </a:pPr>
            <a:r>
              <a:rPr lang="en-US" sz="3000" dirty="0">
                <a:solidFill>
                  <a:schemeClr val="bg1"/>
                </a:solidFill>
                <a:latin typeface="Lato 1 Bold" panose="020B0604020202020204" charset="0"/>
                <a:ea typeface="Lato 1 Bold" panose="020B0604020202020204" charset="0"/>
                <a:cs typeface="Lato 1 Bold" panose="020B0604020202020204" charset="0"/>
              </a:rPr>
              <a:t>MISSION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116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295F13-18FC-C10E-E036-152567472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AD35A74-18F7-3D3E-7229-277080C08880}"/>
              </a:ext>
            </a:extLst>
          </p:cNvPr>
          <p:cNvGrpSpPr/>
          <p:nvPr/>
        </p:nvGrpSpPr>
        <p:grpSpPr>
          <a:xfrm>
            <a:off x="1028700" y="9258300"/>
            <a:ext cx="3086100" cy="269866"/>
            <a:chOff x="0" y="0"/>
            <a:chExt cx="812800" cy="7107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9690B558-53DE-93F9-8735-F33400194E7E}"/>
                </a:ext>
              </a:extLst>
            </p:cNvPr>
            <p:cNvSpPr/>
            <p:nvPr/>
          </p:nvSpPr>
          <p:spPr>
            <a:xfrm>
              <a:off x="0" y="0"/>
              <a:ext cx="812800" cy="71076"/>
            </a:xfrm>
            <a:custGeom>
              <a:avLst/>
              <a:gdLst/>
              <a:ahLst/>
              <a:cxnLst/>
              <a:rect l="l" t="t" r="r" b="b"/>
              <a:pathLst>
                <a:path w="812800" h="71076">
                  <a:moveTo>
                    <a:pt x="0" y="0"/>
                  </a:moveTo>
                  <a:lnTo>
                    <a:pt x="812800" y="0"/>
                  </a:lnTo>
                  <a:lnTo>
                    <a:pt x="812800" y="71076"/>
                  </a:lnTo>
                  <a:lnTo>
                    <a:pt x="0" y="7107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80F4D6A0-B795-6682-45EA-4FEE156B3EBE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AutoShape 5">
            <a:extLst>
              <a:ext uri="{FF2B5EF4-FFF2-40B4-BE49-F238E27FC236}">
                <a16:creationId xmlns:a16="http://schemas.microsoft.com/office/drawing/2014/main" id="{864C23F1-897C-2609-38AB-D115D0CC7FD6}"/>
              </a:ext>
            </a:extLst>
          </p:cNvPr>
          <p:cNvSpPr/>
          <p:nvPr/>
        </p:nvSpPr>
        <p:spPr>
          <a:xfrm>
            <a:off x="1028700" y="9537691"/>
            <a:ext cx="16230600" cy="0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grpSp>
        <p:nvGrpSpPr>
          <p:cNvPr id="12" name="Group 12">
            <a:extLst>
              <a:ext uri="{FF2B5EF4-FFF2-40B4-BE49-F238E27FC236}">
                <a16:creationId xmlns:a16="http://schemas.microsoft.com/office/drawing/2014/main" id="{A90588D0-DEBA-B25E-9941-B57570541D00}"/>
              </a:ext>
            </a:extLst>
          </p:cNvPr>
          <p:cNvGrpSpPr/>
          <p:nvPr/>
        </p:nvGrpSpPr>
        <p:grpSpPr>
          <a:xfrm>
            <a:off x="7698415" y="3347445"/>
            <a:ext cx="2991511" cy="2991511"/>
            <a:chOff x="0" y="0"/>
            <a:chExt cx="812800" cy="812800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38765EF4-F4AD-6032-687A-EECBF7D7BF94}"/>
                </a:ext>
              </a:extLst>
            </p:cNvPr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17C1ADC9-3D10-19A8-9F80-D4C0DE45A123}"/>
                </a:ext>
              </a:extLst>
            </p:cNvPr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5" name="Group 15">
            <a:extLst>
              <a:ext uri="{FF2B5EF4-FFF2-40B4-BE49-F238E27FC236}">
                <a16:creationId xmlns:a16="http://schemas.microsoft.com/office/drawing/2014/main" id="{6431C119-366B-AECB-AC37-9D30DD13B8DB}"/>
              </a:ext>
            </a:extLst>
          </p:cNvPr>
          <p:cNvGrpSpPr/>
          <p:nvPr/>
        </p:nvGrpSpPr>
        <p:grpSpPr>
          <a:xfrm>
            <a:off x="2806127" y="3347445"/>
            <a:ext cx="3086100" cy="3086100"/>
            <a:chOff x="0" y="0"/>
            <a:chExt cx="812800" cy="812800"/>
          </a:xfrm>
        </p:grpSpPr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3355859F-1E75-DC66-CFB7-EC7504060314}"/>
                </a:ext>
              </a:extLst>
            </p:cNvPr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TextBox 17">
              <a:extLst>
                <a:ext uri="{FF2B5EF4-FFF2-40B4-BE49-F238E27FC236}">
                  <a16:creationId xmlns:a16="http://schemas.microsoft.com/office/drawing/2014/main" id="{DE800297-FED0-55BD-C659-E99BB95582C5}"/>
                </a:ext>
              </a:extLst>
            </p:cNvPr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8" name="Group 18">
            <a:extLst>
              <a:ext uri="{FF2B5EF4-FFF2-40B4-BE49-F238E27FC236}">
                <a16:creationId xmlns:a16="http://schemas.microsoft.com/office/drawing/2014/main" id="{B6458E23-0C4F-1F56-EEC8-27A7F18725D9}"/>
              </a:ext>
            </a:extLst>
          </p:cNvPr>
          <p:cNvGrpSpPr/>
          <p:nvPr/>
        </p:nvGrpSpPr>
        <p:grpSpPr>
          <a:xfrm>
            <a:off x="12942732" y="3347445"/>
            <a:ext cx="3086100" cy="3086100"/>
            <a:chOff x="0" y="0"/>
            <a:chExt cx="812800" cy="812800"/>
          </a:xfrm>
        </p:grpSpPr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2F55A318-4771-35E6-C88A-59ADC65416B4}"/>
                </a:ext>
              </a:extLst>
            </p:cNvPr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20">
              <a:extLst>
                <a:ext uri="{FF2B5EF4-FFF2-40B4-BE49-F238E27FC236}">
                  <a16:creationId xmlns:a16="http://schemas.microsoft.com/office/drawing/2014/main" id="{77A09E34-50B4-91F0-6C6F-CAD200AD840B}"/>
                </a:ext>
              </a:extLst>
            </p:cNvPr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1" name="Freeform 21">
            <a:extLst>
              <a:ext uri="{FF2B5EF4-FFF2-40B4-BE49-F238E27FC236}">
                <a16:creationId xmlns:a16="http://schemas.microsoft.com/office/drawing/2014/main" id="{8CD3379D-BF5E-1051-5101-8C8EF47FF109}"/>
              </a:ext>
            </a:extLst>
          </p:cNvPr>
          <p:cNvSpPr/>
          <p:nvPr/>
        </p:nvSpPr>
        <p:spPr>
          <a:xfrm>
            <a:off x="3599295" y="3995114"/>
            <a:ext cx="1499763" cy="1790762"/>
          </a:xfrm>
          <a:custGeom>
            <a:avLst/>
            <a:gdLst/>
            <a:ahLst/>
            <a:cxnLst/>
            <a:rect l="l" t="t" r="r" b="b"/>
            <a:pathLst>
              <a:path w="1499763" h="1790762">
                <a:moveTo>
                  <a:pt x="0" y="0"/>
                </a:moveTo>
                <a:lnTo>
                  <a:pt x="1499764" y="0"/>
                </a:lnTo>
                <a:lnTo>
                  <a:pt x="1499764" y="1790762"/>
                </a:lnTo>
                <a:lnTo>
                  <a:pt x="0" y="179076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>
            <a:extLst>
              <a:ext uri="{FF2B5EF4-FFF2-40B4-BE49-F238E27FC236}">
                <a16:creationId xmlns:a16="http://schemas.microsoft.com/office/drawing/2014/main" id="{7F268730-D091-02F1-7A01-50B3C4157451}"/>
              </a:ext>
            </a:extLst>
          </p:cNvPr>
          <p:cNvSpPr/>
          <p:nvPr/>
        </p:nvSpPr>
        <p:spPr>
          <a:xfrm>
            <a:off x="8196613" y="3728476"/>
            <a:ext cx="2151182" cy="2121603"/>
          </a:xfrm>
          <a:custGeom>
            <a:avLst/>
            <a:gdLst/>
            <a:ahLst/>
            <a:cxnLst/>
            <a:rect l="l" t="t" r="r" b="b"/>
            <a:pathLst>
              <a:path w="2151182" h="2121603">
                <a:moveTo>
                  <a:pt x="0" y="0"/>
                </a:moveTo>
                <a:lnTo>
                  <a:pt x="2151182" y="0"/>
                </a:lnTo>
                <a:lnTo>
                  <a:pt x="2151182" y="2121603"/>
                </a:lnTo>
                <a:lnTo>
                  <a:pt x="0" y="212160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>
            <a:extLst>
              <a:ext uri="{FF2B5EF4-FFF2-40B4-BE49-F238E27FC236}">
                <a16:creationId xmlns:a16="http://schemas.microsoft.com/office/drawing/2014/main" id="{FA565258-431F-C627-AD8B-AB6B8AEEF74C}"/>
              </a:ext>
            </a:extLst>
          </p:cNvPr>
          <p:cNvSpPr/>
          <p:nvPr/>
        </p:nvSpPr>
        <p:spPr>
          <a:xfrm>
            <a:off x="13389271" y="3756283"/>
            <a:ext cx="2193023" cy="2173834"/>
          </a:xfrm>
          <a:custGeom>
            <a:avLst/>
            <a:gdLst/>
            <a:ahLst/>
            <a:cxnLst/>
            <a:rect l="l" t="t" r="r" b="b"/>
            <a:pathLst>
              <a:path w="2193023" h="2173834">
                <a:moveTo>
                  <a:pt x="0" y="0"/>
                </a:moveTo>
                <a:lnTo>
                  <a:pt x="2193023" y="0"/>
                </a:lnTo>
                <a:lnTo>
                  <a:pt x="2193023" y="2173834"/>
                </a:lnTo>
                <a:lnTo>
                  <a:pt x="0" y="217383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TextBox 25">
            <a:extLst>
              <a:ext uri="{FF2B5EF4-FFF2-40B4-BE49-F238E27FC236}">
                <a16:creationId xmlns:a16="http://schemas.microsoft.com/office/drawing/2014/main" id="{44750274-F2FC-4E9F-8276-8BE49B18FF83}"/>
              </a:ext>
            </a:extLst>
          </p:cNvPr>
          <p:cNvSpPr txBox="1"/>
          <p:nvPr/>
        </p:nvSpPr>
        <p:spPr>
          <a:xfrm>
            <a:off x="2776691" y="990076"/>
            <a:ext cx="12399917" cy="11337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7200" dirty="0">
                <a:solidFill>
                  <a:schemeClr val="bg1"/>
                </a:solidFill>
                <a:latin typeface="Lato 1 Bold" panose="020B0604020202020204" charset="0"/>
                <a:ea typeface="Lato 1 Bold" panose="020B0604020202020204" charset="0"/>
                <a:cs typeface="Lato 1 Bold" panose="020B0604020202020204" charset="0"/>
              </a:rPr>
              <a:t>OUR 3 PILLARS</a:t>
            </a:r>
          </a:p>
        </p:txBody>
      </p:sp>
      <p:sp>
        <p:nvSpPr>
          <p:cNvPr id="26" name="TextBox 26">
            <a:extLst>
              <a:ext uri="{FF2B5EF4-FFF2-40B4-BE49-F238E27FC236}">
                <a16:creationId xmlns:a16="http://schemas.microsoft.com/office/drawing/2014/main" id="{F17110ED-AA99-4859-E750-5F412C345373}"/>
              </a:ext>
            </a:extLst>
          </p:cNvPr>
          <p:cNvSpPr txBox="1"/>
          <p:nvPr/>
        </p:nvSpPr>
        <p:spPr>
          <a:xfrm>
            <a:off x="2918849" y="6504784"/>
            <a:ext cx="2966491" cy="8098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 dirty="0">
                <a:solidFill>
                  <a:schemeClr val="bg1"/>
                </a:solidFill>
                <a:latin typeface="Lato 1 Bold" panose="020B0604020202020204" charset="0"/>
                <a:ea typeface="Lato 1 Bold" panose="020B0604020202020204" charset="0"/>
                <a:cs typeface="Lato 1 Bold" panose="020B0604020202020204" charset="0"/>
              </a:rPr>
              <a:t>advocate</a:t>
            </a:r>
          </a:p>
        </p:txBody>
      </p:sp>
      <p:sp>
        <p:nvSpPr>
          <p:cNvPr id="27" name="TextBox 27">
            <a:extLst>
              <a:ext uri="{FF2B5EF4-FFF2-40B4-BE49-F238E27FC236}">
                <a16:creationId xmlns:a16="http://schemas.microsoft.com/office/drawing/2014/main" id="{60979D72-C7DF-A106-3F18-F4C712E4B58D}"/>
              </a:ext>
            </a:extLst>
          </p:cNvPr>
          <p:cNvSpPr txBox="1"/>
          <p:nvPr/>
        </p:nvSpPr>
        <p:spPr>
          <a:xfrm>
            <a:off x="7934234" y="6504784"/>
            <a:ext cx="2966491" cy="8098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 dirty="0">
                <a:solidFill>
                  <a:schemeClr val="bg1"/>
                </a:solidFill>
                <a:latin typeface="Lato 1 Bold" panose="020B0604020202020204" charset="0"/>
                <a:ea typeface="Lato 1 Bold" panose="020B0604020202020204" charset="0"/>
                <a:cs typeface="Lato 1 Bold" panose="020B0604020202020204" charset="0"/>
              </a:rPr>
              <a:t>celebrate</a:t>
            </a:r>
          </a:p>
        </p:txBody>
      </p:sp>
      <p:sp>
        <p:nvSpPr>
          <p:cNvPr id="28" name="TextBox 28">
            <a:extLst>
              <a:ext uri="{FF2B5EF4-FFF2-40B4-BE49-F238E27FC236}">
                <a16:creationId xmlns:a16="http://schemas.microsoft.com/office/drawing/2014/main" id="{F11AC9FE-AB99-A027-97C2-798692F37F00}"/>
              </a:ext>
            </a:extLst>
          </p:cNvPr>
          <p:cNvSpPr txBox="1"/>
          <p:nvPr/>
        </p:nvSpPr>
        <p:spPr>
          <a:xfrm>
            <a:off x="13062341" y="6504784"/>
            <a:ext cx="2966491" cy="8098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 dirty="0">
                <a:solidFill>
                  <a:schemeClr val="bg1"/>
                </a:solidFill>
                <a:latin typeface="Lato 1 Bold" panose="020B0604020202020204" charset="0"/>
                <a:ea typeface="Lato 1 Bold" panose="020B0604020202020204" charset="0"/>
                <a:cs typeface="Lato 1 Bold" panose="020B0604020202020204" charset="0"/>
              </a:rPr>
              <a:t>grow</a:t>
            </a:r>
          </a:p>
        </p:txBody>
      </p:sp>
    </p:spTree>
    <p:extLst>
      <p:ext uri="{BB962C8B-B14F-4D97-AF65-F5344CB8AC3E}">
        <p14:creationId xmlns:p14="http://schemas.microsoft.com/office/powerpoint/2010/main" val="3385368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11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9258300"/>
            <a:ext cx="3086100" cy="269866"/>
            <a:chOff x="0" y="0"/>
            <a:chExt cx="812800" cy="7107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71076"/>
            </a:xfrm>
            <a:custGeom>
              <a:avLst/>
              <a:gdLst/>
              <a:ahLst/>
              <a:cxnLst/>
              <a:rect l="l" t="t" r="r" b="b"/>
              <a:pathLst>
                <a:path w="812800" h="71076">
                  <a:moveTo>
                    <a:pt x="0" y="0"/>
                  </a:moveTo>
                  <a:lnTo>
                    <a:pt x="812800" y="0"/>
                  </a:lnTo>
                  <a:lnTo>
                    <a:pt x="812800" y="71076"/>
                  </a:lnTo>
                  <a:lnTo>
                    <a:pt x="0" y="7107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>
            <a:off x="1028700" y="9537691"/>
            <a:ext cx="16230600" cy="0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5400000">
            <a:off x="7371042" y="3282839"/>
            <a:ext cx="997970" cy="992527"/>
          </a:xfrm>
          <a:custGeom>
            <a:avLst/>
            <a:gdLst/>
            <a:ahLst/>
            <a:cxnLst/>
            <a:rect l="l" t="t" r="r" b="b"/>
            <a:pathLst>
              <a:path w="997970" h="992527">
                <a:moveTo>
                  <a:pt x="0" y="0"/>
                </a:moveTo>
                <a:lnTo>
                  <a:pt x="997970" y="0"/>
                </a:lnTo>
                <a:lnTo>
                  <a:pt x="997970" y="992526"/>
                </a:lnTo>
                <a:lnTo>
                  <a:pt x="0" y="9925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TextBox 14"/>
          <p:cNvSpPr txBox="1"/>
          <p:nvPr/>
        </p:nvSpPr>
        <p:spPr>
          <a:xfrm>
            <a:off x="1028700" y="895350"/>
            <a:ext cx="12399917" cy="11337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799"/>
              </a:lnSpc>
            </a:pPr>
            <a:r>
              <a:rPr lang="en-US" sz="6999" dirty="0">
                <a:solidFill>
                  <a:schemeClr val="bg1"/>
                </a:solidFill>
                <a:latin typeface="Lato 1 Bold" panose="020B0604020202020204" charset="0"/>
                <a:ea typeface="Lato 1 Bold" panose="020B0604020202020204" charset="0"/>
                <a:cs typeface="Lato 1 Bold" panose="020B0604020202020204" charset="0"/>
              </a:rPr>
              <a:t>Advocate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8728694" y="3251125"/>
            <a:ext cx="8698950" cy="10663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304"/>
              </a:lnSpc>
            </a:pPr>
            <a:r>
              <a:rPr lang="en-US" sz="3074" dirty="0">
                <a:solidFill>
                  <a:schemeClr val="bg1"/>
                </a:solidFill>
                <a:latin typeface="Lato 1 Bold" panose="020B0604020202020204" charset="0"/>
                <a:ea typeface="Lato 1 Bold" panose="020B0604020202020204" charset="0"/>
                <a:cs typeface="Lato 1 Bold" panose="020B0604020202020204" charset="0"/>
              </a:rPr>
              <a:t>Host and deliver an annual conference to highlight relevant work</a:t>
            </a:r>
          </a:p>
        </p:txBody>
      </p:sp>
      <p:sp>
        <p:nvSpPr>
          <p:cNvPr id="16" name="Freeform 16"/>
          <p:cNvSpPr/>
          <p:nvPr/>
        </p:nvSpPr>
        <p:spPr>
          <a:xfrm rot="-5400000">
            <a:off x="7371042" y="4933754"/>
            <a:ext cx="997970" cy="992527"/>
          </a:xfrm>
          <a:custGeom>
            <a:avLst/>
            <a:gdLst/>
            <a:ahLst/>
            <a:cxnLst/>
            <a:rect l="l" t="t" r="r" b="b"/>
            <a:pathLst>
              <a:path w="997970" h="992527">
                <a:moveTo>
                  <a:pt x="0" y="0"/>
                </a:moveTo>
                <a:lnTo>
                  <a:pt x="997970" y="0"/>
                </a:lnTo>
                <a:lnTo>
                  <a:pt x="997970" y="992526"/>
                </a:lnTo>
                <a:lnTo>
                  <a:pt x="0" y="9925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TextBox 17"/>
          <p:cNvSpPr txBox="1"/>
          <p:nvPr/>
        </p:nvSpPr>
        <p:spPr>
          <a:xfrm>
            <a:off x="8738665" y="4863514"/>
            <a:ext cx="8698950" cy="10663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304"/>
              </a:lnSpc>
            </a:pPr>
            <a:r>
              <a:rPr lang="en-US" sz="3074" dirty="0">
                <a:solidFill>
                  <a:schemeClr val="bg1"/>
                </a:solidFill>
                <a:latin typeface="Lato 1 Bold" panose="020B0604020202020204" charset="0"/>
                <a:ea typeface="Lato 1 Bold" panose="020B0604020202020204" charset="0"/>
                <a:cs typeface="Lato 1 Bold" panose="020B0604020202020204" charset="0"/>
              </a:rPr>
              <a:t>Endorse and promote relevant external campaigns and create internal campaigns</a:t>
            </a:r>
          </a:p>
        </p:txBody>
      </p:sp>
      <p:sp>
        <p:nvSpPr>
          <p:cNvPr id="18" name="Freeform 18"/>
          <p:cNvSpPr/>
          <p:nvPr/>
        </p:nvSpPr>
        <p:spPr>
          <a:xfrm rot="-5400000">
            <a:off x="7371042" y="6584669"/>
            <a:ext cx="997970" cy="992527"/>
          </a:xfrm>
          <a:custGeom>
            <a:avLst/>
            <a:gdLst/>
            <a:ahLst/>
            <a:cxnLst/>
            <a:rect l="l" t="t" r="r" b="b"/>
            <a:pathLst>
              <a:path w="997970" h="992527">
                <a:moveTo>
                  <a:pt x="0" y="0"/>
                </a:moveTo>
                <a:lnTo>
                  <a:pt x="997970" y="0"/>
                </a:lnTo>
                <a:lnTo>
                  <a:pt x="997970" y="992527"/>
                </a:lnTo>
                <a:lnTo>
                  <a:pt x="0" y="99252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TextBox 19"/>
          <p:cNvSpPr txBox="1"/>
          <p:nvPr/>
        </p:nvSpPr>
        <p:spPr>
          <a:xfrm>
            <a:off x="8738665" y="6514429"/>
            <a:ext cx="8698950" cy="16052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304"/>
              </a:lnSpc>
            </a:pPr>
            <a:r>
              <a:rPr lang="en-US" sz="3074" dirty="0">
                <a:solidFill>
                  <a:schemeClr val="bg1"/>
                </a:solidFill>
                <a:latin typeface="Lato 1 Bold" panose="020B0604020202020204" charset="0"/>
                <a:ea typeface="Lato 1 Bold" panose="020B0604020202020204" charset="0"/>
                <a:cs typeface="Lato 1 Bold" panose="020B0604020202020204" charset="0"/>
              </a:rPr>
              <a:t>Enhance the profiles of women in sport to promote change (e.g. written, online, in-person events, broadcast/media)</a:t>
            </a:r>
          </a:p>
        </p:txBody>
      </p:sp>
      <p:grpSp>
        <p:nvGrpSpPr>
          <p:cNvPr id="20" name="Group 20"/>
          <p:cNvGrpSpPr/>
          <p:nvPr/>
        </p:nvGrpSpPr>
        <p:grpSpPr>
          <a:xfrm>
            <a:off x="1188198" y="2635507"/>
            <a:ext cx="5597781" cy="5597781"/>
            <a:chOff x="0" y="0"/>
            <a:chExt cx="812800" cy="812800"/>
          </a:xfrm>
        </p:grpSpPr>
        <p:sp>
          <p:nvSpPr>
            <p:cNvPr id="21" name="Freeform 21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3" name="Freeform 23"/>
          <p:cNvSpPr/>
          <p:nvPr/>
        </p:nvSpPr>
        <p:spPr>
          <a:xfrm>
            <a:off x="2571750" y="3809608"/>
            <a:ext cx="2720374" cy="3248208"/>
          </a:xfrm>
          <a:custGeom>
            <a:avLst/>
            <a:gdLst/>
            <a:ahLst/>
            <a:cxnLst/>
            <a:rect l="l" t="t" r="r" b="b"/>
            <a:pathLst>
              <a:path w="2720374" h="3248208">
                <a:moveTo>
                  <a:pt x="0" y="0"/>
                </a:moveTo>
                <a:lnTo>
                  <a:pt x="2720374" y="0"/>
                </a:lnTo>
                <a:lnTo>
                  <a:pt x="2720374" y="3248208"/>
                </a:lnTo>
                <a:lnTo>
                  <a:pt x="0" y="324820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11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9258300"/>
            <a:ext cx="3086100" cy="269866"/>
            <a:chOff x="0" y="0"/>
            <a:chExt cx="812800" cy="7107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71076"/>
            </a:xfrm>
            <a:custGeom>
              <a:avLst/>
              <a:gdLst/>
              <a:ahLst/>
              <a:cxnLst/>
              <a:rect l="l" t="t" r="r" b="b"/>
              <a:pathLst>
                <a:path w="812800" h="71076">
                  <a:moveTo>
                    <a:pt x="0" y="0"/>
                  </a:moveTo>
                  <a:lnTo>
                    <a:pt x="812800" y="0"/>
                  </a:lnTo>
                  <a:lnTo>
                    <a:pt x="812800" y="71076"/>
                  </a:lnTo>
                  <a:lnTo>
                    <a:pt x="0" y="7107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>
            <a:off x="1028700" y="9537691"/>
            <a:ext cx="16230600" cy="0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5400000">
            <a:off x="7371042" y="3282839"/>
            <a:ext cx="997970" cy="992527"/>
          </a:xfrm>
          <a:custGeom>
            <a:avLst/>
            <a:gdLst/>
            <a:ahLst/>
            <a:cxnLst/>
            <a:rect l="l" t="t" r="r" b="b"/>
            <a:pathLst>
              <a:path w="997970" h="992527">
                <a:moveTo>
                  <a:pt x="0" y="0"/>
                </a:moveTo>
                <a:lnTo>
                  <a:pt x="997970" y="0"/>
                </a:lnTo>
                <a:lnTo>
                  <a:pt x="997970" y="992526"/>
                </a:lnTo>
                <a:lnTo>
                  <a:pt x="0" y="9925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TextBox 14"/>
          <p:cNvSpPr txBox="1"/>
          <p:nvPr/>
        </p:nvSpPr>
        <p:spPr>
          <a:xfrm>
            <a:off x="1028700" y="895350"/>
            <a:ext cx="12399917" cy="11337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799"/>
              </a:lnSpc>
            </a:pPr>
            <a:r>
              <a:rPr lang="en-US" sz="6999" dirty="0">
                <a:solidFill>
                  <a:schemeClr val="bg1"/>
                </a:solidFill>
                <a:latin typeface="Lato 1 Bold" panose="020B0604020202020204" charset="0"/>
                <a:ea typeface="Lato 1 Bold" panose="020B0604020202020204" charset="0"/>
                <a:cs typeface="Lato 1 Bold" panose="020B0604020202020204" charset="0"/>
              </a:rPr>
              <a:t>Celebrate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8738665" y="3212598"/>
            <a:ext cx="8698950" cy="16004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304"/>
              </a:lnSpc>
            </a:pPr>
            <a:r>
              <a:rPr lang="en-US" sz="3074" dirty="0">
                <a:solidFill>
                  <a:schemeClr val="bg1"/>
                </a:solidFill>
                <a:latin typeface="Lato 1 Bold" panose="020B0604020202020204" charset="0"/>
                <a:ea typeface="Lato 1 Bold" panose="020B0604020202020204" charset="0"/>
                <a:cs typeface="Lato 1 Bold" panose="020B0604020202020204" charset="0"/>
              </a:rPr>
              <a:t>Celebrate the achievements of Scottish women and girls in sport through hosting and delivering an annual awards dinner</a:t>
            </a:r>
          </a:p>
        </p:txBody>
      </p:sp>
      <p:sp>
        <p:nvSpPr>
          <p:cNvPr id="16" name="Freeform 16"/>
          <p:cNvSpPr/>
          <p:nvPr/>
        </p:nvSpPr>
        <p:spPr>
          <a:xfrm rot="-5400000">
            <a:off x="7371042" y="4933754"/>
            <a:ext cx="997970" cy="992527"/>
          </a:xfrm>
          <a:custGeom>
            <a:avLst/>
            <a:gdLst/>
            <a:ahLst/>
            <a:cxnLst/>
            <a:rect l="l" t="t" r="r" b="b"/>
            <a:pathLst>
              <a:path w="997970" h="992527">
                <a:moveTo>
                  <a:pt x="0" y="0"/>
                </a:moveTo>
                <a:lnTo>
                  <a:pt x="997970" y="0"/>
                </a:lnTo>
                <a:lnTo>
                  <a:pt x="997970" y="992526"/>
                </a:lnTo>
                <a:lnTo>
                  <a:pt x="0" y="9925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TextBox 17"/>
          <p:cNvSpPr txBox="1"/>
          <p:nvPr/>
        </p:nvSpPr>
        <p:spPr>
          <a:xfrm>
            <a:off x="8738665" y="4863514"/>
            <a:ext cx="8698950" cy="16052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304"/>
              </a:lnSpc>
            </a:pPr>
            <a:r>
              <a:rPr lang="en-US" sz="3074" dirty="0">
                <a:solidFill>
                  <a:schemeClr val="bg1"/>
                </a:solidFill>
                <a:latin typeface="Lato 1 Bold" panose="020B0604020202020204" charset="0"/>
                <a:ea typeface="Lato 1 Bold" panose="020B0604020202020204" charset="0"/>
                <a:cs typeface="Lato 1 Bold" panose="020B0604020202020204" charset="0"/>
              </a:rPr>
              <a:t>Celebrate our partnerships by strengthening relationships and working collaboratively with sports </a:t>
            </a:r>
            <a:r>
              <a:rPr lang="en-US" sz="3074" dirty="0" err="1">
                <a:solidFill>
                  <a:schemeClr val="bg1"/>
                </a:solidFill>
                <a:latin typeface="Lato 1 Bold" panose="020B0604020202020204" charset="0"/>
                <a:ea typeface="Lato 1 Bold" panose="020B0604020202020204" charset="0"/>
                <a:cs typeface="Lato 1 Bold" panose="020B0604020202020204" charset="0"/>
              </a:rPr>
              <a:t>organisations</a:t>
            </a:r>
            <a:endParaRPr lang="en-US" sz="3074" dirty="0">
              <a:solidFill>
                <a:schemeClr val="bg1"/>
              </a:solidFill>
              <a:latin typeface="Lato 1 Bold" panose="020B0604020202020204" charset="0"/>
              <a:ea typeface="Lato 1 Bold" panose="020B0604020202020204" charset="0"/>
              <a:cs typeface="Lato 1 Bold" panose="020B0604020202020204" charset="0"/>
            </a:endParaRPr>
          </a:p>
        </p:txBody>
      </p:sp>
      <p:sp>
        <p:nvSpPr>
          <p:cNvPr id="18" name="Freeform 18"/>
          <p:cNvSpPr/>
          <p:nvPr/>
        </p:nvSpPr>
        <p:spPr>
          <a:xfrm rot="-5400000">
            <a:off x="7371042" y="6584669"/>
            <a:ext cx="997970" cy="992527"/>
          </a:xfrm>
          <a:custGeom>
            <a:avLst/>
            <a:gdLst/>
            <a:ahLst/>
            <a:cxnLst/>
            <a:rect l="l" t="t" r="r" b="b"/>
            <a:pathLst>
              <a:path w="997970" h="992527">
                <a:moveTo>
                  <a:pt x="0" y="0"/>
                </a:moveTo>
                <a:lnTo>
                  <a:pt x="997970" y="0"/>
                </a:lnTo>
                <a:lnTo>
                  <a:pt x="997970" y="992527"/>
                </a:lnTo>
                <a:lnTo>
                  <a:pt x="0" y="99252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TextBox 19"/>
          <p:cNvSpPr txBox="1"/>
          <p:nvPr/>
        </p:nvSpPr>
        <p:spPr>
          <a:xfrm>
            <a:off x="8738665" y="6514429"/>
            <a:ext cx="8698950" cy="16052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304"/>
              </a:lnSpc>
            </a:pPr>
            <a:r>
              <a:rPr lang="en-US" sz="3074" dirty="0">
                <a:solidFill>
                  <a:schemeClr val="bg1"/>
                </a:solidFill>
                <a:latin typeface="Lato 1 Bold" panose="020B0604020202020204" charset="0"/>
                <a:ea typeface="Lato 1 Bold" panose="020B0604020202020204" charset="0"/>
                <a:cs typeface="Lato 1 Bold" panose="020B0604020202020204" charset="0"/>
              </a:rPr>
              <a:t>Raise the visibility of our </a:t>
            </a:r>
            <a:r>
              <a:rPr lang="en-US" sz="3074" dirty="0" err="1">
                <a:solidFill>
                  <a:schemeClr val="bg1"/>
                </a:solidFill>
                <a:latin typeface="Lato 1 Bold" panose="020B0604020202020204" charset="0"/>
                <a:ea typeface="Lato 1 Bold" panose="020B0604020202020204" charset="0"/>
                <a:cs typeface="Lato 1 Bold" panose="020B0604020202020204" charset="0"/>
              </a:rPr>
              <a:t>organisation</a:t>
            </a:r>
            <a:r>
              <a:rPr lang="en-US" sz="3074" dirty="0">
                <a:solidFill>
                  <a:schemeClr val="bg1"/>
                </a:solidFill>
                <a:latin typeface="Lato 1 Bold" panose="020B0604020202020204" charset="0"/>
                <a:ea typeface="Lato 1 Bold" panose="020B0604020202020204" charset="0"/>
                <a:cs typeface="Lato 1 Bold" panose="020B0604020202020204" charset="0"/>
              </a:rPr>
              <a:t> and Scottish women and girls in sport through SW/S social channels</a:t>
            </a:r>
          </a:p>
        </p:txBody>
      </p:sp>
      <p:grpSp>
        <p:nvGrpSpPr>
          <p:cNvPr id="20" name="Group 20"/>
          <p:cNvGrpSpPr/>
          <p:nvPr/>
        </p:nvGrpSpPr>
        <p:grpSpPr>
          <a:xfrm>
            <a:off x="1188198" y="2635507"/>
            <a:ext cx="5597781" cy="5597781"/>
            <a:chOff x="0" y="0"/>
            <a:chExt cx="812800" cy="812800"/>
          </a:xfrm>
        </p:grpSpPr>
        <p:sp>
          <p:nvSpPr>
            <p:cNvPr id="21" name="Freeform 21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3" name="Freeform 23"/>
          <p:cNvSpPr/>
          <p:nvPr/>
        </p:nvSpPr>
        <p:spPr>
          <a:xfrm>
            <a:off x="2571750" y="3809608"/>
            <a:ext cx="2720374" cy="3248208"/>
          </a:xfrm>
          <a:custGeom>
            <a:avLst/>
            <a:gdLst/>
            <a:ahLst/>
            <a:cxnLst/>
            <a:rect l="l" t="t" r="r" b="b"/>
            <a:pathLst>
              <a:path w="2720374" h="3248208">
                <a:moveTo>
                  <a:pt x="0" y="0"/>
                </a:moveTo>
                <a:lnTo>
                  <a:pt x="2720374" y="0"/>
                </a:lnTo>
                <a:lnTo>
                  <a:pt x="2720374" y="3248208"/>
                </a:lnTo>
                <a:lnTo>
                  <a:pt x="0" y="324820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24" name="Group 24"/>
          <p:cNvGrpSpPr/>
          <p:nvPr/>
        </p:nvGrpSpPr>
        <p:grpSpPr>
          <a:xfrm>
            <a:off x="1188198" y="2537716"/>
            <a:ext cx="5784603" cy="5784603"/>
            <a:chOff x="0" y="0"/>
            <a:chExt cx="812800" cy="812800"/>
          </a:xfrm>
        </p:grpSpPr>
        <p:sp>
          <p:nvSpPr>
            <p:cNvPr id="25" name="Freeform 25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7" name="Freeform 27"/>
          <p:cNvSpPr/>
          <p:nvPr/>
        </p:nvSpPr>
        <p:spPr>
          <a:xfrm>
            <a:off x="2151550" y="3274505"/>
            <a:ext cx="4159682" cy="4102486"/>
          </a:xfrm>
          <a:custGeom>
            <a:avLst/>
            <a:gdLst/>
            <a:ahLst/>
            <a:cxnLst/>
            <a:rect l="l" t="t" r="r" b="b"/>
            <a:pathLst>
              <a:path w="4159682" h="4102486">
                <a:moveTo>
                  <a:pt x="0" y="0"/>
                </a:moveTo>
                <a:lnTo>
                  <a:pt x="4159682" y="0"/>
                </a:lnTo>
                <a:lnTo>
                  <a:pt x="4159682" y="4102486"/>
                </a:lnTo>
                <a:lnTo>
                  <a:pt x="0" y="410248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11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9258300"/>
            <a:ext cx="3086100" cy="269866"/>
            <a:chOff x="0" y="0"/>
            <a:chExt cx="812800" cy="7107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71076"/>
            </a:xfrm>
            <a:custGeom>
              <a:avLst/>
              <a:gdLst/>
              <a:ahLst/>
              <a:cxnLst/>
              <a:rect l="l" t="t" r="r" b="b"/>
              <a:pathLst>
                <a:path w="812800" h="71076">
                  <a:moveTo>
                    <a:pt x="0" y="0"/>
                  </a:moveTo>
                  <a:lnTo>
                    <a:pt x="812800" y="0"/>
                  </a:lnTo>
                  <a:lnTo>
                    <a:pt x="812800" y="71076"/>
                  </a:lnTo>
                  <a:lnTo>
                    <a:pt x="0" y="7107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>
            <a:off x="1028700" y="9537691"/>
            <a:ext cx="16230600" cy="0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5400000">
            <a:off x="7371042" y="3282839"/>
            <a:ext cx="997970" cy="992527"/>
          </a:xfrm>
          <a:custGeom>
            <a:avLst/>
            <a:gdLst/>
            <a:ahLst/>
            <a:cxnLst/>
            <a:rect l="l" t="t" r="r" b="b"/>
            <a:pathLst>
              <a:path w="997970" h="992527">
                <a:moveTo>
                  <a:pt x="0" y="0"/>
                </a:moveTo>
                <a:lnTo>
                  <a:pt x="997970" y="0"/>
                </a:lnTo>
                <a:lnTo>
                  <a:pt x="997970" y="992526"/>
                </a:lnTo>
                <a:lnTo>
                  <a:pt x="0" y="9925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TextBox 14"/>
          <p:cNvSpPr txBox="1"/>
          <p:nvPr/>
        </p:nvSpPr>
        <p:spPr>
          <a:xfrm>
            <a:off x="1028700" y="895350"/>
            <a:ext cx="12399917" cy="11337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799"/>
              </a:lnSpc>
            </a:pPr>
            <a:r>
              <a:rPr lang="en-US" sz="6999" dirty="0">
                <a:solidFill>
                  <a:schemeClr val="bg1"/>
                </a:solidFill>
                <a:latin typeface="Lato 1 Bold" panose="020B0604020202020204" charset="0"/>
                <a:ea typeface="Lato 1 Bold" panose="020B0604020202020204" charset="0"/>
                <a:cs typeface="Lato 1 Bold" panose="020B0604020202020204" charset="0"/>
              </a:rPr>
              <a:t>Grow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8738665" y="3212598"/>
            <a:ext cx="8698950" cy="10663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304"/>
              </a:lnSpc>
            </a:pPr>
            <a:r>
              <a:rPr lang="en-US" sz="3074" dirty="0">
                <a:solidFill>
                  <a:schemeClr val="bg1"/>
                </a:solidFill>
                <a:latin typeface="Lato 1 Bold" panose="020B0604020202020204" charset="0"/>
                <a:ea typeface="Lato 1 Bold" panose="020B0604020202020204" charset="0"/>
                <a:cs typeface="Lato 1 Bold" panose="020B0604020202020204" charset="0"/>
              </a:rPr>
              <a:t>Create a research and resources area on website with reference to relevant bodies</a:t>
            </a:r>
          </a:p>
        </p:txBody>
      </p:sp>
      <p:sp>
        <p:nvSpPr>
          <p:cNvPr id="16" name="Freeform 16"/>
          <p:cNvSpPr/>
          <p:nvPr/>
        </p:nvSpPr>
        <p:spPr>
          <a:xfrm rot="-5400000">
            <a:off x="7371042" y="4933754"/>
            <a:ext cx="997970" cy="992527"/>
          </a:xfrm>
          <a:custGeom>
            <a:avLst/>
            <a:gdLst/>
            <a:ahLst/>
            <a:cxnLst/>
            <a:rect l="l" t="t" r="r" b="b"/>
            <a:pathLst>
              <a:path w="997970" h="992527">
                <a:moveTo>
                  <a:pt x="0" y="0"/>
                </a:moveTo>
                <a:lnTo>
                  <a:pt x="997970" y="0"/>
                </a:lnTo>
                <a:lnTo>
                  <a:pt x="997970" y="992526"/>
                </a:lnTo>
                <a:lnTo>
                  <a:pt x="0" y="9925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TextBox 17"/>
          <p:cNvSpPr txBox="1"/>
          <p:nvPr/>
        </p:nvSpPr>
        <p:spPr>
          <a:xfrm>
            <a:off x="8738665" y="4863514"/>
            <a:ext cx="8698950" cy="10663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304"/>
              </a:lnSpc>
            </a:pPr>
            <a:r>
              <a:rPr lang="en-US" sz="3074" dirty="0">
                <a:solidFill>
                  <a:schemeClr val="bg1"/>
                </a:solidFill>
                <a:latin typeface="Lato 1 Bold" panose="020B0604020202020204" charset="0"/>
                <a:ea typeface="Lato 1 Bold" panose="020B0604020202020204" charset="0"/>
                <a:cs typeface="Lato 1 Bold" panose="020B0604020202020204" charset="0"/>
              </a:rPr>
              <a:t>Create a community network for women and girls in sport to connect, share and support</a:t>
            </a:r>
          </a:p>
        </p:txBody>
      </p:sp>
      <p:sp>
        <p:nvSpPr>
          <p:cNvPr id="18" name="Freeform 18"/>
          <p:cNvSpPr/>
          <p:nvPr/>
        </p:nvSpPr>
        <p:spPr>
          <a:xfrm rot="-5400000">
            <a:off x="7371042" y="6584669"/>
            <a:ext cx="997970" cy="992527"/>
          </a:xfrm>
          <a:custGeom>
            <a:avLst/>
            <a:gdLst/>
            <a:ahLst/>
            <a:cxnLst/>
            <a:rect l="l" t="t" r="r" b="b"/>
            <a:pathLst>
              <a:path w="997970" h="992527">
                <a:moveTo>
                  <a:pt x="0" y="0"/>
                </a:moveTo>
                <a:lnTo>
                  <a:pt x="997970" y="0"/>
                </a:lnTo>
                <a:lnTo>
                  <a:pt x="997970" y="992527"/>
                </a:lnTo>
                <a:lnTo>
                  <a:pt x="0" y="99252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TextBox 19"/>
          <p:cNvSpPr txBox="1"/>
          <p:nvPr/>
        </p:nvSpPr>
        <p:spPr>
          <a:xfrm>
            <a:off x="8738665" y="6514429"/>
            <a:ext cx="8698950" cy="10663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304"/>
              </a:lnSpc>
            </a:pPr>
            <a:r>
              <a:rPr lang="en-US" sz="3074" dirty="0">
                <a:solidFill>
                  <a:schemeClr val="bg1"/>
                </a:solidFill>
                <a:latin typeface="Lato 1 Bold" panose="020B0604020202020204" charset="0"/>
                <a:ea typeface="Lato 1 Bold" panose="020B0604020202020204" charset="0"/>
                <a:cs typeface="Lato 1 Bold" panose="020B0604020202020204" charset="0"/>
              </a:rPr>
              <a:t>Collaborate and work in partnership with male allies</a:t>
            </a:r>
          </a:p>
        </p:txBody>
      </p:sp>
      <p:grpSp>
        <p:nvGrpSpPr>
          <p:cNvPr id="20" name="Group 20"/>
          <p:cNvGrpSpPr/>
          <p:nvPr/>
        </p:nvGrpSpPr>
        <p:grpSpPr>
          <a:xfrm>
            <a:off x="1188198" y="2635507"/>
            <a:ext cx="5597781" cy="5597781"/>
            <a:chOff x="0" y="0"/>
            <a:chExt cx="812800" cy="812800"/>
          </a:xfrm>
        </p:grpSpPr>
        <p:sp>
          <p:nvSpPr>
            <p:cNvPr id="21" name="Freeform 21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3" name="Freeform 23"/>
          <p:cNvSpPr/>
          <p:nvPr/>
        </p:nvSpPr>
        <p:spPr>
          <a:xfrm>
            <a:off x="2571750" y="3809608"/>
            <a:ext cx="2720374" cy="3248208"/>
          </a:xfrm>
          <a:custGeom>
            <a:avLst/>
            <a:gdLst/>
            <a:ahLst/>
            <a:cxnLst/>
            <a:rect l="l" t="t" r="r" b="b"/>
            <a:pathLst>
              <a:path w="2720374" h="3248208">
                <a:moveTo>
                  <a:pt x="0" y="0"/>
                </a:moveTo>
                <a:lnTo>
                  <a:pt x="2720374" y="0"/>
                </a:lnTo>
                <a:lnTo>
                  <a:pt x="2720374" y="3248208"/>
                </a:lnTo>
                <a:lnTo>
                  <a:pt x="0" y="324820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24" name="Group 24"/>
          <p:cNvGrpSpPr/>
          <p:nvPr/>
        </p:nvGrpSpPr>
        <p:grpSpPr>
          <a:xfrm>
            <a:off x="1188198" y="2537716"/>
            <a:ext cx="5784603" cy="5784603"/>
            <a:chOff x="0" y="0"/>
            <a:chExt cx="812800" cy="812800"/>
          </a:xfrm>
        </p:grpSpPr>
        <p:sp>
          <p:nvSpPr>
            <p:cNvPr id="25" name="Freeform 25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7" name="Freeform 27"/>
          <p:cNvSpPr/>
          <p:nvPr/>
        </p:nvSpPr>
        <p:spPr>
          <a:xfrm>
            <a:off x="2151550" y="3274505"/>
            <a:ext cx="4159682" cy="4102486"/>
          </a:xfrm>
          <a:custGeom>
            <a:avLst/>
            <a:gdLst/>
            <a:ahLst/>
            <a:cxnLst/>
            <a:rect l="l" t="t" r="r" b="b"/>
            <a:pathLst>
              <a:path w="4159682" h="4102486">
                <a:moveTo>
                  <a:pt x="0" y="0"/>
                </a:moveTo>
                <a:lnTo>
                  <a:pt x="4159682" y="0"/>
                </a:lnTo>
                <a:lnTo>
                  <a:pt x="4159682" y="4102486"/>
                </a:lnTo>
                <a:lnTo>
                  <a:pt x="0" y="410248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28" name="Group 28"/>
          <p:cNvGrpSpPr/>
          <p:nvPr/>
        </p:nvGrpSpPr>
        <p:grpSpPr>
          <a:xfrm>
            <a:off x="1028700" y="2448261"/>
            <a:ext cx="5963512" cy="5963512"/>
            <a:chOff x="0" y="0"/>
            <a:chExt cx="812800" cy="812800"/>
          </a:xfrm>
        </p:grpSpPr>
        <p:sp>
          <p:nvSpPr>
            <p:cNvPr id="29" name="Freeform 29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31" name="Freeform 31"/>
          <p:cNvSpPr/>
          <p:nvPr/>
        </p:nvSpPr>
        <p:spPr>
          <a:xfrm>
            <a:off x="1891581" y="3238291"/>
            <a:ext cx="4237750" cy="4200669"/>
          </a:xfrm>
          <a:custGeom>
            <a:avLst/>
            <a:gdLst/>
            <a:ahLst/>
            <a:cxnLst/>
            <a:rect l="l" t="t" r="r" b="b"/>
            <a:pathLst>
              <a:path w="4237750" h="4200669">
                <a:moveTo>
                  <a:pt x="0" y="0"/>
                </a:moveTo>
                <a:lnTo>
                  <a:pt x="4237750" y="0"/>
                </a:lnTo>
                <a:lnTo>
                  <a:pt x="4237750" y="4200670"/>
                </a:lnTo>
                <a:lnTo>
                  <a:pt x="0" y="420067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182</Words>
  <Application>Microsoft Office PowerPoint</Application>
  <PresentationFormat>Custom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Lato 1 Ultra-Bold</vt:lpstr>
      <vt:lpstr>Arial</vt:lpstr>
      <vt:lpstr>Lato 1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SW/S Strategy 2023 and Beyond</dc:title>
  <dc:creator>maureen mcgonigle</dc:creator>
  <cp:lastModifiedBy>Emma Logan</cp:lastModifiedBy>
  <cp:revision>3</cp:revision>
  <dcterms:created xsi:type="dcterms:W3CDTF">2006-08-16T00:00:00Z</dcterms:created>
  <dcterms:modified xsi:type="dcterms:W3CDTF">2026-04-17T10:21:16Z</dcterms:modified>
  <dc:identifier>DAFrJD8LJm8</dc:identifier>
</cp:coreProperties>
</file>